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9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10"/>
      <p:bold r:id="rId11"/>
      <p:italic r:id="rId12"/>
      <p:boldItalic r:id="rId13"/>
    </p:embeddedFont>
    <p:embeddedFont>
      <p:font typeface="Questrial" panose="02000000000000000000" pitchFamily="2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015"/>
    <p:restoredTop sz="94689"/>
  </p:normalViewPr>
  <p:slideViewPr>
    <p:cSldViewPr snapToGrid="0">
      <p:cViewPr varScale="1">
        <p:scale>
          <a:sx n="195" d="100"/>
          <a:sy n="195" d="100"/>
        </p:scale>
        <p:origin x="7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57e06f3df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457e06f3df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e77dec9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e77dec9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457e06f3df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457e06f3df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458471ca8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458471ca8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458471ca8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458471ca8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pins power req for MC, 0.7A for max current needed for AM, 0.65 minimum, switch solution for speed control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457e06f3df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457e06f3df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2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2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7536504" y="3199808"/>
            <a:ext cx="1607496" cy="19555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2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</p:grpSpPr>
        <p:sp>
          <p:nvSpPr>
            <p:cNvPr id="60" name="Google Shape;60;p2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" name="Google Shape;66;p2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" name="Google Shape;67;p2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" name="Google Shape;69;p2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2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2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5" name="Google Shape;75;p2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2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1" name="Google Shape;81;p2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3" name="Google Shape;83;p2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5" name="Google Shape;85;p2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2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1" name="Google Shape;91;p2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2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2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5" name="Google Shape;95;p2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2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2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2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4" name="Google Shape;104;p2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2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1" name="Google Shape;111;p2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3" name="Google Shape;113;p2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2"/>
          <p:cNvSpPr txBox="1"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  <a:defRPr sz="3600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"/>
          <p:cNvSpPr txBox="1"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  <a:defRPr sz="15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3pPr>
            <a:lvl4pPr lvl="3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"/>
          <p:cNvSpPr txBox="1">
            <a:spLocks noGrp="1"/>
          </p:cNvSpPr>
          <p:nvPr>
            <p:ph type="dt" idx="10"/>
          </p:nvPr>
        </p:nvSpPr>
        <p:spPr>
          <a:xfrm>
            <a:off x="5308133" y="405765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"/>
          <p:cNvSpPr txBox="1">
            <a:spLocks noGrp="1"/>
          </p:cNvSpPr>
          <p:nvPr>
            <p:ph type="sldNum" idx="12"/>
          </p:nvPr>
        </p:nvSpPr>
        <p:spPr>
          <a:xfrm>
            <a:off x="7422684" y="4057650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8" name="Google Shape;118;p2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7536504" y="3199808"/>
            <a:ext cx="1607496" cy="195550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1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1"/>
          <p:cNvSpPr txBox="1"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None/>
              <a:defRPr sz="2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1"/>
          <p:cNvSpPr>
            <a:spLocks noGrp="1"/>
          </p:cNvSpPr>
          <p:nvPr>
            <p:ph type="pic" idx="2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2" name="Google Shape;192;p11"/>
          <p:cNvSpPr txBox="1">
            <a:spLocks noGrp="1"/>
          </p:cNvSpPr>
          <p:nvPr>
            <p:ph type="body" idx="1"/>
          </p:nvPr>
        </p:nvSpPr>
        <p:spPr>
          <a:xfrm>
            <a:off x="856024" y="3843015"/>
            <a:ext cx="7433144" cy="51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193" name="Google Shape;193;p1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11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2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2"/>
          <p:cNvSpPr txBox="1">
            <a:spLocks noGrp="1"/>
          </p:cNvSpPr>
          <p:nvPr>
            <p:ph type="title"/>
          </p:nvPr>
        </p:nvSpPr>
        <p:spPr>
          <a:xfrm>
            <a:off x="856093" y="457200"/>
            <a:ext cx="7429466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2"/>
          <p:cNvSpPr txBox="1">
            <a:spLocks noGrp="1"/>
          </p:cNvSpPr>
          <p:nvPr>
            <p:ph type="body" idx="1"/>
          </p:nvPr>
        </p:nvSpPr>
        <p:spPr>
          <a:xfrm>
            <a:off x="856058" y="3314700"/>
            <a:ext cx="7428344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01" name="Google Shape;201;p1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12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3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3"/>
          <p:cNvSpPr txBox="1"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body" idx="1"/>
          </p:nvPr>
        </p:nvSpPr>
        <p:spPr>
          <a:xfrm>
            <a:off x="1290484" y="2524168"/>
            <a:ext cx="6564224" cy="41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body" idx="2"/>
          </p:nvPr>
        </p:nvSpPr>
        <p:spPr>
          <a:xfrm>
            <a:off x="856058" y="3232439"/>
            <a:ext cx="7429502" cy="111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10" name="Google Shape;210;p13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  <a:endParaRPr/>
          </a:p>
        </p:txBody>
      </p:sp>
      <p:sp>
        <p:nvSpPr>
          <p:cNvPr id="211" name="Google Shape;211;p13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13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4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4"/>
          <p:cNvSpPr txBox="1"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4"/>
          <p:cNvSpPr txBox="1">
            <a:spLocks noGrp="1"/>
          </p:cNvSpPr>
          <p:nvPr>
            <p:ph type="body" idx="1"/>
          </p:nvPr>
        </p:nvSpPr>
        <p:spPr>
          <a:xfrm>
            <a:off x="856023" y="3493241"/>
            <a:ext cx="7428379" cy="855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20" name="Google Shape;220;p1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" name="Google Shape;222;p14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5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5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5"/>
          <p:cNvSpPr txBox="1"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28" name="Google Shape;228;p15"/>
          <p:cNvSpPr txBox="1">
            <a:spLocks noGrp="1"/>
          </p:cNvSpPr>
          <p:nvPr>
            <p:ph type="body" idx="2"/>
          </p:nvPr>
        </p:nvSpPr>
        <p:spPr>
          <a:xfrm>
            <a:off x="845939" y="2520197"/>
            <a:ext cx="2406551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29" name="Google Shape;229;p15"/>
          <p:cNvSpPr txBox="1">
            <a:spLocks noGrp="1"/>
          </p:cNvSpPr>
          <p:nvPr>
            <p:ph type="body" idx="3"/>
          </p:nvPr>
        </p:nvSpPr>
        <p:spPr>
          <a:xfrm>
            <a:off x="3386075" y="2008226"/>
            <a:ext cx="2388289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30" name="Google Shape;230;p15"/>
          <p:cNvSpPr txBox="1">
            <a:spLocks noGrp="1"/>
          </p:cNvSpPr>
          <p:nvPr>
            <p:ph type="body" idx="4"/>
          </p:nvPr>
        </p:nvSpPr>
        <p:spPr>
          <a:xfrm>
            <a:off x="3378160" y="2522576"/>
            <a:ext cx="2396873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body" idx="5"/>
          </p:nvPr>
        </p:nvSpPr>
        <p:spPr>
          <a:xfrm>
            <a:off x="5889332" y="2005847"/>
            <a:ext cx="23962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32" name="Google Shape;232;p15"/>
          <p:cNvSpPr txBox="1">
            <a:spLocks noGrp="1"/>
          </p:cNvSpPr>
          <p:nvPr>
            <p:ph type="body" idx="6"/>
          </p:nvPr>
        </p:nvSpPr>
        <p:spPr>
          <a:xfrm>
            <a:off x="5889332" y="2520197"/>
            <a:ext cx="2396226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15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6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6"/>
          <p:cNvSpPr txBox="1"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6"/>
          <p:cNvSpPr txBox="1"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1" name="Google Shape;241;p16"/>
          <p:cNvSpPr>
            <a:spLocks noGrp="1"/>
          </p:cNvSpPr>
          <p:nvPr>
            <p:ph type="pic" idx="2"/>
          </p:nvPr>
        </p:nvSpPr>
        <p:spPr>
          <a:xfrm>
            <a:off x="856060" y="2000249"/>
            <a:ext cx="2396430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42" name="Google Shape;242;p16"/>
          <p:cNvSpPr txBox="1">
            <a:spLocks noGrp="1"/>
          </p:cNvSpPr>
          <p:nvPr>
            <p:ph type="body" idx="3"/>
          </p:nvPr>
        </p:nvSpPr>
        <p:spPr>
          <a:xfrm>
            <a:off x="856060" y="3735644"/>
            <a:ext cx="2396430" cy="613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43" name="Google Shape;243;p16"/>
          <p:cNvSpPr txBox="1">
            <a:spLocks noGrp="1"/>
          </p:cNvSpPr>
          <p:nvPr>
            <p:ph type="body" idx="4"/>
          </p:nvPr>
        </p:nvSpPr>
        <p:spPr>
          <a:xfrm>
            <a:off x="3366790" y="3303447"/>
            <a:ext cx="2400300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4" name="Google Shape;244;p16"/>
          <p:cNvSpPr>
            <a:spLocks noGrp="1"/>
          </p:cNvSpPr>
          <p:nvPr>
            <p:ph type="pic" idx="5"/>
          </p:nvPr>
        </p:nvSpPr>
        <p:spPr>
          <a:xfrm>
            <a:off x="3366790" y="2000249"/>
            <a:ext cx="2399205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45" name="Google Shape;245;p16"/>
          <p:cNvSpPr txBox="1">
            <a:spLocks noGrp="1"/>
          </p:cNvSpPr>
          <p:nvPr>
            <p:ph type="body" idx="6"/>
          </p:nvPr>
        </p:nvSpPr>
        <p:spPr>
          <a:xfrm>
            <a:off x="3365695" y="3735643"/>
            <a:ext cx="2400300" cy="60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46" name="Google Shape;246;p16"/>
          <p:cNvSpPr txBox="1">
            <a:spLocks noGrp="1"/>
          </p:cNvSpPr>
          <p:nvPr>
            <p:ph type="body" idx="7"/>
          </p:nvPr>
        </p:nvSpPr>
        <p:spPr>
          <a:xfrm>
            <a:off x="5889426" y="3303446"/>
            <a:ext cx="2393056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7" name="Google Shape;247;p16"/>
          <p:cNvSpPr>
            <a:spLocks noGrp="1"/>
          </p:cNvSpPr>
          <p:nvPr>
            <p:ph type="pic" idx="8"/>
          </p:nvPr>
        </p:nvSpPr>
        <p:spPr>
          <a:xfrm>
            <a:off x="5889332" y="2000249"/>
            <a:ext cx="2396227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48" name="Google Shape;248;p16"/>
          <p:cNvSpPr txBox="1">
            <a:spLocks noGrp="1"/>
          </p:cNvSpPr>
          <p:nvPr>
            <p:ph type="body" idx="9"/>
          </p:nvPr>
        </p:nvSpPr>
        <p:spPr>
          <a:xfrm>
            <a:off x="5889332" y="3735641"/>
            <a:ext cx="2396226" cy="607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49" name="Google Shape;249;p1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16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7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17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17"/>
          <p:cNvSpPr txBox="1">
            <a:spLocks noGrp="1"/>
          </p:cNvSpPr>
          <p:nvPr>
            <p:ph type="body" idx="1"/>
          </p:nvPr>
        </p:nvSpPr>
        <p:spPr>
          <a:xfrm rot="5400000">
            <a:off x="3242667" y="-699491"/>
            <a:ext cx="2656286" cy="7429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57" name="Google Shape;257;p1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17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18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8"/>
          <p:cNvSpPr txBox="1">
            <a:spLocks noGrp="1"/>
          </p:cNvSpPr>
          <p:nvPr>
            <p:ph type="title"/>
          </p:nvPr>
        </p:nvSpPr>
        <p:spPr>
          <a:xfrm rot="5400000">
            <a:off x="5590580" y="1648422"/>
            <a:ext cx="3886201" cy="150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18"/>
          <p:cNvSpPr txBox="1">
            <a:spLocks noGrp="1"/>
          </p:cNvSpPr>
          <p:nvPr>
            <p:ph type="body" idx="1"/>
          </p:nvPr>
        </p:nvSpPr>
        <p:spPr>
          <a:xfrm rot="5400000">
            <a:off x="1818678" y="-505421"/>
            <a:ext cx="3886201" cy="5811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65" name="Google Shape;265;p1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1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18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3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"/>
          <p:cNvSpPr txBox="1"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3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4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4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5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5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5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3658792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body" idx="2"/>
          </p:nvPr>
        </p:nvSpPr>
        <p:spPr>
          <a:xfrm>
            <a:off x="4629151" y="1687114"/>
            <a:ext cx="365640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5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6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6"/>
          <p:cNvSpPr txBox="1"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6"/>
          <p:cNvSpPr txBox="1"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50" name="Google Shape;150;p6"/>
          <p:cNvSpPr txBox="1">
            <a:spLocks noGrp="1"/>
          </p:cNvSpPr>
          <p:nvPr>
            <p:ph type="body" idx="2"/>
          </p:nvPr>
        </p:nvSpPr>
        <p:spPr>
          <a:xfrm>
            <a:off x="856058" y="2305048"/>
            <a:ext cx="3658793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6"/>
          <p:cNvSpPr txBox="1">
            <a:spLocks noGrp="1"/>
          </p:cNvSpPr>
          <p:nvPr>
            <p:ph type="body" idx="3"/>
          </p:nvPr>
        </p:nvSpPr>
        <p:spPr>
          <a:xfrm>
            <a:off x="4800606" y="1687114"/>
            <a:ext cx="3484952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52" name="Google Shape;152;p6"/>
          <p:cNvSpPr txBox="1">
            <a:spLocks noGrp="1"/>
          </p:cNvSpPr>
          <p:nvPr>
            <p:ph type="body" idx="4"/>
          </p:nvPr>
        </p:nvSpPr>
        <p:spPr>
          <a:xfrm>
            <a:off x="4629150" y="2305048"/>
            <a:ext cx="3656408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6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7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7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7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8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8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9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9"/>
          <p:cNvSpPr txBox="1"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None/>
              <a:defRPr sz="2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9"/>
          <p:cNvSpPr txBox="1">
            <a:spLocks noGrp="1"/>
          </p:cNvSpPr>
          <p:nvPr>
            <p:ph type="body" idx="1"/>
          </p:nvPr>
        </p:nvSpPr>
        <p:spPr>
          <a:xfrm>
            <a:off x="3867150" y="444499"/>
            <a:ext cx="4418407" cy="38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9"/>
          <p:cNvSpPr txBox="1">
            <a:spLocks noGrp="1"/>
          </p:cNvSpPr>
          <p:nvPr>
            <p:ph type="body" idx="2"/>
          </p:nvPr>
        </p:nvSpPr>
        <p:spPr>
          <a:xfrm>
            <a:off x="860029" y="1687114"/>
            <a:ext cx="289202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175" name="Google Shape;175;p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p9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0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0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None/>
              <a:defRPr sz="2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0"/>
          <p:cNvSpPr>
            <a:spLocks noGrp="1"/>
          </p:cNvSpPr>
          <p:nvPr>
            <p:ph type="pic" idx="2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625"/>
              <a:buFont typeface="Arial"/>
              <a:buNone/>
              <a:defRPr sz="21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3" name="Google Shape;183;p10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4450883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184" name="Google Shape;184;p1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10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 rotWithShape="1">
          <a:blip r:embed="rId21">
            <a:alphaModFix/>
          </a:blip>
          <a:srcRect l="7825" t="5464" r="7558" b="13940"/>
          <a:stretch/>
        </p:blipFill>
        <p:spPr>
          <a:xfrm>
            <a:off x="8426586" y="4282586"/>
            <a:ext cx="717415" cy="872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1" descr="\\DROBO-FS\QuickDrops\JB\PPTX NG\Droplets\LightingOverlay.png"/>
          <p:cNvPicPr preferRelativeResize="0"/>
          <p:nvPr/>
        </p:nvPicPr>
        <p:blipFill rotWithShape="1">
          <a:blip r:embed="rId22">
            <a:alphaModFix amt="30000"/>
          </a:blip>
          <a:srcRect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9;p1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10" name="Google Shape;10;p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1" name="Google Shape;11;p1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8" name="Google Shape;18;p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1" name="Google Shape;21;p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2" name="Google Shape;22;p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3" name="Google Shape;23;p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" name="Google Shape;25;p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1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" name="Google Shape;34;p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7" name="Google Shape;37;p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" name="Google Shape;38;p1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9" name="Google Shape;39;p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0" name="Google Shape;40;p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1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9" name="Google Shape;49;p1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pic>
        <p:nvPicPr>
          <p:cNvPr id="51" name="Google Shape;51;p1"/>
          <p:cNvPicPr preferRelativeResize="0"/>
          <p:nvPr/>
        </p:nvPicPr>
        <p:blipFill rotWithShape="1">
          <a:blip r:embed="rId21">
            <a:alphaModFix/>
          </a:blip>
          <a:srcRect l="7825" t="5464" r="7558" b="13940"/>
          <a:stretch/>
        </p:blipFill>
        <p:spPr>
          <a:xfrm>
            <a:off x="8426586" y="4282586"/>
            <a:ext cx="717415" cy="87273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"/>
          <p:cNvSpPr txBox="1"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71475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4766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3575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2385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2385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53" name="Google Shape;53;p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"/>
          <p:cNvSpPr txBox="1">
            <a:spLocks noGrp="1"/>
          </p:cNvSpPr>
          <p:nvPr>
            <p:ph type="ftr" idx="11"/>
          </p:nvPr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9"/>
          <p:cNvSpPr txBox="1"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</a:pPr>
            <a:r>
              <a:rPr lang="en"/>
              <a:t>ECEN 404: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</a:pPr>
            <a:r>
              <a:rPr lang="en"/>
              <a:t>Active Ankle-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</a:pPr>
            <a:r>
              <a:rPr lang="en"/>
              <a:t>Foot Orthosis (AAFO)</a:t>
            </a:r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</a:pPr>
            <a:r>
              <a:rPr lang="en"/>
              <a:t>Alfred Boss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</a:pPr>
            <a:r>
              <a:rPr lang="en"/>
              <a:t>Christopher Galik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</a:pPr>
            <a:r>
              <a:rPr lang="en"/>
              <a:t>Tyler Pierce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0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5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Overview</a:t>
            </a:r>
            <a:endParaRPr/>
          </a:p>
        </p:txBody>
      </p:sp>
      <p:sp>
        <p:nvSpPr>
          <p:cNvPr id="279" name="Google Shape;279;p20"/>
          <p:cNvSpPr txBox="1">
            <a:spLocks noGrp="1"/>
          </p:cNvSpPr>
          <p:nvPr>
            <p:ph type="body" idx="1"/>
          </p:nvPr>
        </p:nvSpPr>
        <p:spPr>
          <a:xfrm>
            <a:off x="376900" y="1274800"/>
            <a:ext cx="5631300" cy="3068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675" algn="l" rtl="0">
              <a:spcBef>
                <a:spcPts val="80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EMG sensors and FSR sensors will measure electrical activity and pressure in the leg and foot.</a:t>
            </a:r>
            <a:endParaRPr sz="1450"/>
          </a:p>
          <a:p>
            <a:pPr marL="457200" lvl="0" indent="-320675" algn="l" rtl="0">
              <a:spcBef>
                <a:spcPts val="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The AAFO will transport signals from the 2 sensors to the MCU.</a:t>
            </a:r>
            <a:endParaRPr sz="1450"/>
          </a:p>
          <a:p>
            <a:pPr marL="457200" lvl="0" indent="-320675" algn="l" rtl="0">
              <a:spcBef>
                <a:spcPts val="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The microcontroller will interpret signals and determine which stage of gait the user is in and supply corresponding motor control. </a:t>
            </a:r>
            <a:endParaRPr sz="1450"/>
          </a:p>
          <a:p>
            <a:pPr marL="457200" lvl="0" indent="-320675" algn="l" rtl="0">
              <a:spcBef>
                <a:spcPts val="0"/>
              </a:spcBef>
              <a:spcAft>
                <a:spcPts val="0"/>
              </a:spcAft>
              <a:buSzPts val="1450"/>
              <a:buChar char="•"/>
            </a:pPr>
            <a:r>
              <a:rPr lang="en" sz="1450"/>
              <a:t>The motion system, which acts as an artificial muscle, will move the joint by attaching to a rigid structure.</a:t>
            </a:r>
            <a:endParaRPr sz="1450"/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0" name="Google Shape;2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89" y="4057000"/>
            <a:ext cx="6479425" cy="707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  <p:pic>
        <p:nvPicPr>
          <p:cNvPr id="281" name="Google Shape;28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8125" y="174100"/>
            <a:ext cx="2959749" cy="36619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2"/>
          <p:cNvSpPr txBox="1">
            <a:spLocks noGrp="1"/>
          </p:cNvSpPr>
          <p:nvPr>
            <p:ph type="title"/>
          </p:nvPr>
        </p:nvSpPr>
        <p:spPr>
          <a:xfrm>
            <a:off x="856050" y="463894"/>
            <a:ext cx="7429500" cy="589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&amp; MicroController System</a:t>
            </a:r>
            <a:endParaRPr/>
          </a:p>
        </p:txBody>
      </p:sp>
      <p:sp>
        <p:nvSpPr>
          <p:cNvPr id="293" name="Google Shape;293;p22"/>
          <p:cNvSpPr txBox="1">
            <a:spLocks noGrp="1"/>
          </p:cNvSpPr>
          <p:nvPr>
            <p:ph type="body" idx="1"/>
          </p:nvPr>
        </p:nvSpPr>
        <p:spPr>
          <a:xfrm>
            <a:off x="789900" y="1283500"/>
            <a:ext cx="7564200" cy="3250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/>
              <a:t>Last Semester Accomplishments </a:t>
            </a:r>
            <a:endParaRPr/>
          </a:p>
          <a:p>
            <a:pPr marL="457200" lvl="0" indent="-317500" algn="l" rtl="0">
              <a:spcBef>
                <a:spcPts val="75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Identified proper locations for two FSR sensors (ball &amp; heel) and 1 EMG sensor (soleus)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Simulated, Designed, and Built circuits to run the sensors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Tested and tweaked all sensors to acquire proper results for all tests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Wrote code for arduino to show sensors function on the system’s microcontroller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Successfully demonstrated all sensors show expected results on the Arduino Uno Rev3</a:t>
            </a:r>
            <a:endParaRPr sz="1400"/>
          </a:p>
          <a:p>
            <a:pPr marL="45720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/>
              <a:t>Ongoing progress/problems</a:t>
            </a:r>
            <a:endParaRPr sz="1400"/>
          </a:p>
          <a:p>
            <a:pPr marL="457200" lvl="0" indent="-317500" algn="l" rtl="0">
              <a:spcBef>
                <a:spcPts val="75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Need to understand Polina’s code and confirm it functions properly.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If code does not function properly, then it will need to be tweaked and commented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Need to integrate code with sensors</a:t>
            </a:r>
            <a:endParaRPr sz="1400"/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3"/>
          <p:cNvSpPr txBox="1">
            <a:spLocks noGrp="1"/>
          </p:cNvSpPr>
          <p:nvPr>
            <p:ph type="title"/>
          </p:nvPr>
        </p:nvSpPr>
        <p:spPr>
          <a:xfrm>
            <a:off x="857260" y="154888"/>
            <a:ext cx="74295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Muscle/Motion System Development</a:t>
            </a:r>
            <a:endParaRPr/>
          </a:p>
        </p:txBody>
      </p:sp>
      <p:sp>
        <p:nvSpPr>
          <p:cNvPr id="299" name="Google Shape;299;p23"/>
          <p:cNvSpPr txBox="1"/>
          <p:nvPr/>
        </p:nvSpPr>
        <p:spPr>
          <a:xfrm>
            <a:off x="6405900" y="736025"/>
            <a:ext cx="2738100" cy="8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3"/>
          <p:cNvSpPr txBox="1">
            <a:spLocks noGrp="1"/>
          </p:cNvSpPr>
          <p:nvPr>
            <p:ph type="body" idx="1"/>
          </p:nvPr>
        </p:nvSpPr>
        <p:spPr>
          <a:xfrm>
            <a:off x="923975" y="1263700"/>
            <a:ext cx="6005700" cy="3079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1475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Updates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Part replacement for stronger baseline strength</a:t>
            </a:r>
            <a:endParaRPr dirty="0"/>
          </a:p>
          <a:p>
            <a:pPr marL="457200" lvl="0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Upcoming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Do power test to ensure smooth integration into the power system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Prep artificial muscle component for integration into the structure</a:t>
            </a:r>
            <a:endParaRPr dirty="0"/>
          </a:p>
          <a:p>
            <a:pPr marL="914400" lvl="0" indent="0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"/>
          <p:cNvSpPr txBox="1">
            <a:spLocks noGrp="1"/>
          </p:cNvSpPr>
          <p:nvPr>
            <p:ph type="title"/>
          </p:nvPr>
        </p:nvSpPr>
        <p:spPr>
          <a:xfrm>
            <a:off x="766785" y="129788"/>
            <a:ext cx="74295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Structural Design</a:t>
            </a:r>
            <a:endParaRPr dirty="0"/>
          </a:p>
        </p:txBody>
      </p:sp>
      <p:sp>
        <p:nvSpPr>
          <p:cNvPr id="306" name="Google Shape;306;p24"/>
          <p:cNvSpPr txBox="1">
            <a:spLocks noGrp="1"/>
          </p:cNvSpPr>
          <p:nvPr>
            <p:ph type="body" idx="1"/>
          </p:nvPr>
        </p:nvSpPr>
        <p:spPr>
          <a:xfrm>
            <a:off x="710000" y="760775"/>
            <a:ext cx="7429500" cy="3441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1475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Updates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Dual Artificial Muscle design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Finalized 1st iteration structure design with sponsor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Axis Hinge</a:t>
            </a:r>
            <a:endParaRPr dirty="0"/>
          </a:p>
          <a:p>
            <a:pPr marL="457200" lvl="0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Upcoming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Double check measurements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Start 3D printing components today/tomorrow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Validate with stress testing on optical treadmill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Design changes as needed</a:t>
            </a:r>
            <a:endParaRPr dirty="0"/>
          </a:p>
        </p:txBody>
      </p:sp>
      <p:pic>
        <p:nvPicPr>
          <p:cNvPr id="307" name="Google Shape;3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4525" y="2283950"/>
            <a:ext cx="1726300" cy="2419583"/>
          </a:xfrm>
          <a:prstGeom prst="rect">
            <a:avLst/>
          </a:prstGeom>
          <a:noFill/>
          <a:ln>
            <a:noFill/>
          </a:ln>
          <a:effectLst>
            <a:outerShdw blurRad="71438" dist="28575" dir="5400000" algn="bl" rotWithShape="0">
              <a:srgbClr val="000000"/>
            </a:outerShdw>
          </a:effectLst>
        </p:spPr>
      </p:pic>
      <p:pic>
        <p:nvPicPr>
          <p:cNvPr id="308" name="Google Shape;30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1325" y="2571762"/>
            <a:ext cx="777550" cy="777575"/>
          </a:xfrm>
          <a:prstGeom prst="rect">
            <a:avLst/>
          </a:prstGeom>
          <a:noFill/>
          <a:ln>
            <a:noFill/>
          </a:ln>
          <a:effectLst>
            <a:outerShdw blurRad="71438" dist="28575" dir="5400000" algn="bl" rotWithShape="0">
              <a:srgbClr val="000000"/>
            </a:outerShdw>
          </a:effectLst>
        </p:spPr>
      </p:pic>
      <p:pic>
        <p:nvPicPr>
          <p:cNvPr id="309" name="Google Shape;30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6475" y="221323"/>
            <a:ext cx="1835250" cy="13970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  <p:pic>
        <p:nvPicPr>
          <p:cNvPr id="310" name="Google Shape;310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4300" y="180025"/>
            <a:ext cx="1144800" cy="19648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  <p:pic>
        <p:nvPicPr>
          <p:cNvPr id="311" name="Google Shape;311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37726" y="3457600"/>
            <a:ext cx="777550" cy="7775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5"/>
          <p:cNvSpPr txBox="1">
            <a:spLocks noGrp="1"/>
          </p:cNvSpPr>
          <p:nvPr>
            <p:ph type="title"/>
          </p:nvPr>
        </p:nvSpPr>
        <p:spPr>
          <a:xfrm>
            <a:off x="857260" y="338438"/>
            <a:ext cx="74295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System</a:t>
            </a:r>
            <a:endParaRPr/>
          </a:p>
        </p:txBody>
      </p:sp>
      <p:sp>
        <p:nvSpPr>
          <p:cNvPr id="317" name="Google Shape;317;p25"/>
          <p:cNvSpPr txBox="1">
            <a:spLocks noGrp="1"/>
          </p:cNvSpPr>
          <p:nvPr>
            <p:ph type="body" idx="1"/>
          </p:nvPr>
        </p:nvSpPr>
        <p:spPr>
          <a:xfrm>
            <a:off x="792175" y="1252377"/>
            <a:ext cx="7429500" cy="3224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1475" algn="l" rtl="0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Updates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Current design is 2 Amps max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Dual Artificial Muscle has doubled power requirements (4 Amps+)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Pad separating ground plane came off during PCB soldering</a:t>
            </a:r>
            <a:endParaRPr dirty="0"/>
          </a:p>
          <a:p>
            <a:pPr marL="457200" lvl="0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Upcoming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Research new design for new power requirements</a:t>
            </a:r>
            <a:endParaRPr dirty="0"/>
          </a:p>
          <a:p>
            <a:pPr marL="914400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" dirty="0"/>
              <a:t>“Ground up” and pre-built options</a:t>
            </a:r>
            <a:endParaRPr dirty="0"/>
          </a:p>
        </p:txBody>
      </p:sp>
      <p:pic>
        <p:nvPicPr>
          <p:cNvPr id="318" name="Google Shape;31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7925" y="137800"/>
            <a:ext cx="2273750" cy="196022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6"/>
          <p:cNvSpPr txBox="1">
            <a:spLocks noGrp="1"/>
          </p:cNvSpPr>
          <p:nvPr>
            <p:ph type="title" idx="4294967295"/>
          </p:nvPr>
        </p:nvSpPr>
        <p:spPr>
          <a:xfrm>
            <a:off x="3207678" y="-224425"/>
            <a:ext cx="53058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Execution Plan</a:t>
            </a:r>
            <a:endParaRPr/>
          </a:p>
        </p:txBody>
      </p:sp>
      <p:pic>
        <p:nvPicPr>
          <p:cNvPr id="324" name="Google Shape;3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9125" y="539850"/>
            <a:ext cx="6785726" cy="37853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  <p:pic>
        <p:nvPicPr>
          <p:cNvPr id="325" name="Google Shape;32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0170" y="1063474"/>
            <a:ext cx="318426" cy="27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0725" y="2633000"/>
            <a:ext cx="276325" cy="27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6875" y="2100850"/>
            <a:ext cx="276325" cy="27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7195" y="4014274"/>
            <a:ext cx="318426" cy="27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CT_theme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</Words>
  <Application>Microsoft Macintosh PowerPoint</Application>
  <PresentationFormat>On-screen Show (16:9)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Questrial</vt:lpstr>
      <vt:lpstr>Arial</vt:lpstr>
      <vt:lpstr>Helvetica Neue</vt:lpstr>
      <vt:lpstr>PACT_theme</vt:lpstr>
      <vt:lpstr>ECEN 404:  Active Ankle- Foot Orthosis (AAFO)</vt:lpstr>
      <vt:lpstr>System Overview</vt:lpstr>
      <vt:lpstr>Sensor &amp; MicroController System</vt:lpstr>
      <vt:lpstr>Artificial Muscle/Motion System Development</vt:lpstr>
      <vt:lpstr>Structural Design</vt:lpstr>
      <vt:lpstr>Power System</vt:lpstr>
      <vt:lpstr>Execution Plan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ECEN 404:  Active Ankle- Foot Orthosis (AAFO)</dc:title>
  <cp:lastModifiedBy>Tyler Pierce</cp:lastModifiedBy>
  <cp:revision>1</cp:revision>
  <dcterms:modified xsi:type="dcterms:W3CDTF">2019-01-28T16:39:33Z</dcterms:modified>
</cp:coreProperties>
</file>